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71" r:id="rId8"/>
    <p:sldId id="262" r:id="rId9"/>
    <p:sldId id="265" r:id="rId10"/>
    <p:sldId id="266" r:id="rId11"/>
    <p:sldId id="268" r:id="rId12"/>
    <p:sldId id="269" r:id="rId13"/>
    <p:sldId id="272" r:id="rId14"/>
    <p:sldId id="270" r:id="rId15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635"/>
    <a:srgbClr val="003618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6" d="100"/>
          <a:sy n="56" d="100"/>
        </p:scale>
        <p:origin x="-42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11/23/2014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11/23/2014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11/23/2014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11/23/2014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11/23/2014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11/23/2014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11/23/2014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11/23/2014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11/23/2014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11/23/2014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11/23/2014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11/23/2014</a:t>
            </a:fld>
            <a:endParaRPr lang="en-US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5400" dirty="0" smtClean="0"/>
              <a:t>С малой удачи начинается большой успех</a:t>
            </a:r>
            <a:endParaRPr lang="ru-RU" sz="5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254691"/>
          </a:xfrm>
        </p:spPr>
        <p:txBody>
          <a:bodyPr>
            <a:normAutofit lnSpcReduction="10000"/>
          </a:bodyPr>
          <a:lstStyle/>
          <a:p>
            <a:pPr marL="624078" indent="-514350">
              <a:buAutoNum type="arabicPeriod"/>
            </a:pPr>
            <a:r>
              <a:rPr lang="ru-RU" sz="3600" dirty="0" smtClean="0">
                <a:solidFill>
                  <a:srgbClr val="0070C0"/>
                </a:solidFill>
              </a:rPr>
              <a:t>Второй множитель записываем так, чтобы нули были в стороне.</a:t>
            </a:r>
          </a:p>
          <a:p>
            <a:pPr marL="624078" indent="-514350">
              <a:buAutoNum type="arabicPeriod"/>
            </a:pPr>
            <a:r>
              <a:rPr lang="ru-RU" sz="3600" dirty="0" smtClean="0">
                <a:solidFill>
                  <a:srgbClr val="00B050"/>
                </a:solidFill>
              </a:rPr>
              <a:t>Умножаем многозначное число не обращая на нули.</a:t>
            </a:r>
          </a:p>
          <a:p>
            <a:pPr marL="624078" indent="-514350">
              <a:buAutoNum type="arabicPeriod"/>
            </a:pPr>
            <a:r>
              <a:rPr lang="ru-RU" sz="3600" dirty="0" smtClean="0">
                <a:solidFill>
                  <a:srgbClr val="FF0000"/>
                </a:solidFill>
              </a:rPr>
              <a:t>К полученному результату приписываем нули.</a:t>
            </a:r>
          </a:p>
          <a:p>
            <a:pPr marL="624078" indent="-514350">
              <a:buAutoNum type="arabicPeriod"/>
            </a:pPr>
            <a:r>
              <a:rPr lang="ru-RU" sz="3600" dirty="0" smtClean="0">
                <a:solidFill>
                  <a:srgbClr val="0070C0"/>
                </a:solidFill>
              </a:rPr>
              <a:t>Читаем ответ.</a:t>
            </a:r>
          </a:p>
          <a:p>
            <a:pPr marL="624078" indent="-514350">
              <a:buAutoNum type="arabicPeriod"/>
            </a:pPr>
            <a:r>
              <a:rPr lang="ru-RU" dirty="0" smtClean="0"/>
              <a:t>11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49362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>
                <a:solidFill>
                  <a:srgbClr val="C00000"/>
                </a:solidFill>
              </a:rPr>
              <a:t>Правила умножения многозначных чисел, оканчивающихся нулями на однозначное</a:t>
            </a:r>
            <a:endParaRPr lang="ru-RU" sz="32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  460             7320         23400        356000</a:t>
            </a:r>
          </a:p>
          <a:p>
            <a:pPr>
              <a:buNone/>
            </a:pPr>
            <a:r>
              <a:rPr lang="ru-RU" dirty="0" smtClean="0"/>
              <a:t>        8                   5               5                4  </a:t>
            </a:r>
          </a:p>
          <a:p>
            <a:pPr>
              <a:buNone/>
            </a:pPr>
            <a:r>
              <a:rPr lang="ru-RU" dirty="0" smtClean="0"/>
              <a:t>    3680           36600       117000      1424000      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Проверка</a:t>
            </a:r>
            <a:endParaRPr lang="ru-RU" dirty="0">
              <a:solidFill>
                <a:srgbClr val="C00000"/>
              </a:solidFill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1219200" y="2362200"/>
            <a:ext cx="7620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Умножение 5"/>
          <p:cNvSpPr/>
          <p:nvPr/>
        </p:nvSpPr>
        <p:spPr>
          <a:xfrm>
            <a:off x="914400" y="1752600"/>
            <a:ext cx="228600" cy="304800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Умножение 6"/>
          <p:cNvSpPr/>
          <p:nvPr/>
        </p:nvSpPr>
        <p:spPr>
          <a:xfrm>
            <a:off x="2971800" y="1752600"/>
            <a:ext cx="228600" cy="304800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3276600" y="2362200"/>
            <a:ext cx="990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Умножение 7"/>
          <p:cNvSpPr/>
          <p:nvPr/>
        </p:nvSpPr>
        <p:spPr>
          <a:xfrm>
            <a:off x="4953000" y="1828800"/>
            <a:ext cx="228600" cy="304800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5029200" y="2362200"/>
            <a:ext cx="12954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Умножение 11"/>
          <p:cNvSpPr/>
          <p:nvPr/>
        </p:nvSpPr>
        <p:spPr>
          <a:xfrm>
            <a:off x="6858000" y="1828800"/>
            <a:ext cx="228600" cy="304800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6934200" y="2362200"/>
            <a:ext cx="16002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sz="3200" dirty="0" smtClean="0"/>
              <a:t>1. </a:t>
            </a:r>
            <a:r>
              <a:rPr lang="ru-RU" sz="3200" dirty="0" smtClean="0">
                <a:solidFill>
                  <a:srgbClr val="C00000"/>
                </a:solidFill>
              </a:rPr>
              <a:t>Три  </a:t>
            </a:r>
            <a:r>
              <a:rPr lang="ru-RU" sz="3200" dirty="0" smtClean="0">
                <a:solidFill>
                  <a:srgbClr val="C00000"/>
                </a:solidFill>
              </a:rPr>
              <a:t>важных правила умножения, запись которых заканчивается нулями;</a:t>
            </a:r>
          </a:p>
          <a:p>
            <a:endParaRPr lang="ru-RU" sz="3200" dirty="0" smtClean="0"/>
          </a:p>
          <a:p>
            <a:pPr>
              <a:buNone/>
            </a:pPr>
            <a:r>
              <a:rPr lang="ru-RU" sz="3200" dirty="0" smtClean="0"/>
              <a:t>2. </a:t>
            </a:r>
            <a:r>
              <a:rPr lang="ru-RU" sz="3200" dirty="0" smtClean="0">
                <a:solidFill>
                  <a:srgbClr val="007635"/>
                </a:solidFill>
              </a:rPr>
              <a:t>1 пример, который сможете решить самостоятельно;</a:t>
            </a:r>
          </a:p>
          <a:p>
            <a:endParaRPr lang="ru-RU" sz="3200" dirty="0" smtClean="0"/>
          </a:p>
          <a:p>
            <a:pPr>
              <a:buNone/>
            </a:pPr>
            <a:r>
              <a:rPr lang="ru-RU" sz="3200" dirty="0" smtClean="0"/>
              <a:t>3. </a:t>
            </a:r>
            <a:r>
              <a:rPr lang="ru-RU" sz="3200" dirty="0" smtClean="0">
                <a:solidFill>
                  <a:srgbClr val="7030A0"/>
                </a:solidFill>
              </a:rPr>
              <a:t>1 вопрос, в чем вы затруднялись на уроке;</a:t>
            </a:r>
            <a:endParaRPr lang="ru-RU" sz="3200" dirty="0">
              <a:solidFill>
                <a:srgbClr val="7030A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0070C0"/>
                </a:solidFill>
              </a:rPr>
              <a:t>Билетик на выход</a:t>
            </a:r>
            <a:endParaRPr lang="ru-RU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534950" y="1371600"/>
            <a:ext cx="6697667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sz="8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МОЛОДЦЫ!</a:t>
            </a:r>
            <a:endParaRPr lang="ru-RU" sz="88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953334" y="2967335"/>
            <a:ext cx="4903907" cy="212365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Спасибо за</a:t>
            </a:r>
          </a:p>
          <a:p>
            <a:pPr algn="ctr"/>
            <a:r>
              <a:rPr lang="ru-RU" sz="66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 урок!</a:t>
            </a:r>
            <a:endParaRPr lang="ru-RU" sz="66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3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6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6000" b="1" dirty="0" smtClean="0">
                <a:solidFill>
                  <a:srgbClr val="0070C0"/>
                </a:solidFill>
              </a:rPr>
              <a:t>КУИЗ-КУИЗ ТРЕЙД</a:t>
            </a:r>
          </a:p>
          <a:p>
            <a:pPr algn="ctr">
              <a:buNone/>
            </a:pPr>
            <a:r>
              <a:rPr lang="ru-RU" sz="4000" dirty="0" smtClean="0"/>
              <a:t>по данной </a:t>
            </a:r>
            <a:r>
              <a:rPr lang="ru-RU" sz="4000" dirty="0" smtClean="0"/>
              <a:t>теме</a:t>
            </a:r>
          </a:p>
          <a:p>
            <a:pPr algn="ctr">
              <a:buNone/>
            </a:pPr>
            <a:r>
              <a:rPr lang="ru-RU" sz="4000" dirty="0" smtClean="0"/>
              <a:t>и</a:t>
            </a:r>
            <a:r>
              <a:rPr lang="ru-RU" sz="4000" dirty="0" smtClean="0"/>
              <a:t>ли </a:t>
            </a:r>
          </a:p>
          <a:p>
            <a:pPr algn="ctr">
              <a:buNone/>
            </a:pPr>
            <a:r>
              <a:rPr lang="ru-RU" sz="6000" b="1" dirty="0" smtClean="0">
                <a:solidFill>
                  <a:srgbClr val="0070C0"/>
                </a:solidFill>
              </a:rPr>
              <a:t>с. 79 № 350 </a:t>
            </a:r>
          </a:p>
          <a:p>
            <a:pPr algn="ctr">
              <a:buNone/>
            </a:pPr>
            <a:r>
              <a:rPr lang="ru-RU" sz="6000" b="1" dirty="0" smtClean="0">
                <a:solidFill>
                  <a:srgbClr val="0070C0"/>
                </a:solidFill>
              </a:rPr>
              <a:t>(4 столбик)</a:t>
            </a:r>
            <a:endParaRPr lang="ru-RU" sz="5400" b="1" dirty="0">
              <a:solidFill>
                <a:srgbClr val="0070C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Домашнее задание</a:t>
            </a:r>
            <a:endParaRPr lang="ru-RU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2133600"/>
            <a:ext cx="8229600" cy="3873691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16600" dirty="0" smtClean="0">
                <a:solidFill>
                  <a:srgbClr val="0070C0"/>
                </a:solidFill>
              </a:rPr>
              <a:t>1007</a:t>
            </a:r>
            <a:endParaRPr lang="ru-RU" sz="16600" dirty="0">
              <a:solidFill>
                <a:srgbClr val="0070C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5416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Подумайте, какие числа, кроме однозначных можно записать с помощью этих цифр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11500" b="1" dirty="0" smtClean="0">
                <a:solidFill>
                  <a:srgbClr val="0070C0"/>
                </a:solidFill>
              </a:rPr>
              <a:t>ДЖОТ ТОТС</a:t>
            </a:r>
            <a:endParaRPr lang="ru-RU" sz="11500" b="1" dirty="0">
              <a:solidFill>
                <a:srgbClr val="0070C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ctr">
              <a:buNone/>
            </a:pPr>
            <a:r>
              <a:rPr lang="ru-RU" sz="9600" b="1" dirty="0" smtClean="0">
                <a:solidFill>
                  <a:srgbClr val="0070C0"/>
                </a:solidFill>
              </a:rPr>
              <a:t>СОРТ </a:t>
            </a:r>
          </a:p>
          <a:p>
            <a:pPr algn="ctr">
              <a:buNone/>
            </a:pPr>
            <a:r>
              <a:rPr lang="ru-RU" sz="9600" b="1" dirty="0" smtClean="0">
                <a:solidFill>
                  <a:srgbClr val="0070C0"/>
                </a:solidFill>
              </a:rPr>
              <a:t>КАРДС</a:t>
            </a:r>
          </a:p>
          <a:p>
            <a:pPr algn="ctr">
              <a:buNone/>
            </a:pPr>
            <a:r>
              <a:rPr lang="ru-RU" sz="4400" b="1" dirty="0" smtClean="0">
                <a:solidFill>
                  <a:srgbClr val="0070C0"/>
                </a:solidFill>
              </a:rPr>
              <a:t>На две категории</a:t>
            </a:r>
            <a:endParaRPr lang="ru-RU" sz="4400" b="1" dirty="0">
              <a:solidFill>
                <a:srgbClr val="0070C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5400" dirty="0" smtClean="0">
                <a:solidFill>
                  <a:srgbClr val="0070C0"/>
                </a:solidFill>
              </a:rPr>
              <a:t>10, 70, 100, 700, 170,</a:t>
            </a:r>
          </a:p>
          <a:p>
            <a:pPr algn="ctr">
              <a:buNone/>
            </a:pPr>
            <a:endParaRPr lang="ru-RU" sz="5400" dirty="0" smtClean="0">
              <a:solidFill>
                <a:srgbClr val="0070C0"/>
              </a:solidFill>
            </a:endParaRPr>
          </a:p>
          <a:p>
            <a:pPr algn="ctr">
              <a:buNone/>
            </a:pPr>
            <a:r>
              <a:rPr lang="ru-RU" sz="5400" dirty="0" smtClean="0">
                <a:solidFill>
                  <a:srgbClr val="0070C0"/>
                </a:solidFill>
              </a:rPr>
              <a:t> 710, 7100, 1700</a:t>
            </a:r>
            <a:endParaRPr lang="ru-RU" sz="5400" dirty="0">
              <a:solidFill>
                <a:srgbClr val="0070C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История возникновения нуля</a:t>
            </a:r>
            <a:endParaRPr lang="ru-RU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4956506"/>
          </a:xfrm>
        </p:spPr>
        <p:txBody>
          <a:bodyPr>
            <a:normAutofit fontScale="92500"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>Арабы первыми кто привез цифры в Европу. Они похожи на многие наши цифры.</a:t>
            </a:r>
          </a:p>
          <a:p>
            <a:r>
              <a:rPr lang="ru-RU" dirty="0" smtClean="0">
                <a:solidFill>
                  <a:srgbClr val="0070C0"/>
                </a:solidFill>
              </a:rPr>
              <a:t>Арабы нуль, или «пусто», называли «</a:t>
            </a:r>
            <a:r>
              <a:rPr lang="ru-RU" dirty="0" err="1" smtClean="0">
                <a:solidFill>
                  <a:srgbClr val="0070C0"/>
                </a:solidFill>
              </a:rPr>
              <a:t>сифра</a:t>
            </a:r>
            <a:r>
              <a:rPr lang="ru-RU" dirty="0" smtClean="0">
                <a:solidFill>
                  <a:srgbClr val="0070C0"/>
                </a:solidFill>
              </a:rPr>
              <a:t>».</a:t>
            </a:r>
          </a:p>
          <a:p>
            <a:r>
              <a:rPr lang="ru-RU" dirty="0" smtClean="0">
                <a:solidFill>
                  <a:srgbClr val="0070C0"/>
                </a:solidFill>
              </a:rPr>
              <a:t>С тех пор и появилось слово «цифра».</a:t>
            </a:r>
          </a:p>
          <a:p>
            <a:r>
              <a:rPr lang="ru-RU" dirty="0" smtClean="0">
                <a:solidFill>
                  <a:srgbClr val="0070C0"/>
                </a:solidFill>
              </a:rPr>
              <a:t>Правда сейчас цифрами называются все десять значков для записи чисел, которыми мы пользуемся.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7" name="Picture 7" descr="арабская%20запись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>
            <a:lum bright="-36000" contrast="54000"/>
          </a:blip>
          <a:srcRect/>
          <a:stretch>
            <a:fillRect/>
          </a:stretch>
        </p:blipFill>
        <p:spPr bwMode="auto">
          <a:xfrm>
            <a:off x="304800" y="1371601"/>
            <a:ext cx="4192588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457200" y="3429000"/>
            <a:ext cx="33528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Современное слово «нуль» появилось гораздо позже. Оно происходит от латинского слова «</a:t>
            </a:r>
            <a:r>
              <a:rPr lang="ru-RU" dirty="0" err="1" smtClean="0">
                <a:solidFill>
                  <a:srgbClr val="C00000"/>
                </a:solidFill>
              </a:rPr>
              <a:t>нулла</a:t>
            </a:r>
            <a:r>
              <a:rPr lang="ru-RU" dirty="0" smtClean="0">
                <a:solidFill>
                  <a:srgbClr val="C00000"/>
                </a:solidFill>
              </a:rPr>
              <a:t>» – «никакая».</a:t>
            </a:r>
          </a:p>
          <a:p>
            <a:r>
              <a:rPr lang="ru-RU" dirty="0" smtClean="0">
                <a:solidFill>
                  <a:srgbClr val="C00000"/>
                </a:solidFill>
              </a:rPr>
              <a:t>Изобретение нуля считается одним из важнейших математических открытий.</a:t>
            </a:r>
            <a:endParaRPr lang="ru-RU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800" dirty="0" smtClean="0"/>
              <a:t>40 на 5</a:t>
            </a:r>
          </a:p>
          <a:p>
            <a:r>
              <a:rPr lang="ru-RU" sz="4800" dirty="0" smtClean="0"/>
              <a:t>76 на 10</a:t>
            </a:r>
          </a:p>
          <a:p>
            <a:r>
              <a:rPr lang="ru-RU" sz="4800" dirty="0" smtClean="0"/>
              <a:t>700 на 9</a:t>
            </a:r>
          </a:p>
          <a:p>
            <a:r>
              <a:rPr lang="ru-RU" sz="4800" dirty="0" smtClean="0"/>
              <a:t>34 на 100</a:t>
            </a:r>
          </a:p>
          <a:p>
            <a:r>
              <a:rPr lang="ru-RU" sz="4800" dirty="0" smtClean="0"/>
              <a:t>7800 на 6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Выполните умножение</a:t>
            </a:r>
            <a:endParaRPr lang="ru-RU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0070C0"/>
                </a:solidFill>
              </a:rPr>
              <a:t>Умножение многозначных чисел, оканчивающихся нулями на однозначное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C00000"/>
                </a:solidFill>
              </a:rPr>
              <a:t>Научиться  умножать многозначные числа оканчивающиеся на нули на однозначное</a:t>
            </a:r>
          </a:p>
          <a:p>
            <a:pPr>
              <a:buNone/>
            </a:pPr>
            <a:endParaRPr lang="ru-RU" sz="3600" dirty="0" smtClean="0">
              <a:solidFill>
                <a:srgbClr val="C00000"/>
              </a:solidFill>
            </a:endParaRPr>
          </a:p>
          <a:p>
            <a:r>
              <a:rPr lang="ru-RU" sz="3600" dirty="0" smtClean="0">
                <a:solidFill>
                  <a:srgbClr val="C00000"/>
                </a:solidFill>
              </a:rPr>
              <a:t>Научиться правильно записывать такие выражения столбиком</a:t>
            </a:r>
            <a:endParaRPr lang="ru-RU" sz="3600" dirty="0">
              <a:solidFill>
                <a:srgbClr val="C0000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Цели урока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121</TotalTime>
  <Words>283</Words>
  <PresentationFormat>Экран (4:3)</PresentationFormat>
  <Paragraphs>53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Открытая</vt:lpstr>
      <vt:lpstr>С малой удачи начинается большой успех</vt:lpstr>
      <vt:lpstr>Подумайте, какие числа, кроме однозначных можно записать с помощью этих цифр</vt:lpstr>
      <vt:lpstr>Слайд 3</vt:lpstr>
      <vt:lpstr>Слайд 4</vt:lpstr>
      <vt:lpstr>Слайд 5</vt:lpstr>
      <vt:lpstr>История возникновения нуля</vt:lpstr>
      <vt:lpstr>Выполните умножение</vt:lpstr>
      <vt:lpstr>Умножение многозначных чисел, оканчивающихся нулями на однозначное</vt:lpstr>
      <vt:lpstr>Цели урока</vt:lpstr>
      <vt:lpstr>Правила умножения многозначных чисел, оканчивающихся нулями на однозначное</vt:lpstr>
      <vt:lpstr>Проверка</vt:lpstr>
      <vt:lpstr>Билетик на выход</vt:lpstr>
      <vt:lpstr>Слайд 13</vt:lpstr>
      <vt:lpstr>Домашнее задание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 малой удачи начинается большой успех</dc:title>
  <cp:lastModifiedBy>Admin</cp:lastModifiedBy>
  <cp:revision>15</cp:revision>
  <dcterms:modified xsi:type="dcterms:W3CDTF">2014-11-23T16:08:26Z</dcterms:modified>
</cp:coreProperties>
</file>